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93" r:id="rId2"/>
    <p:sldId id="294" r:id="rId3"/>
    <p:sldId id="319" r:id="rId4"/>
    <p:sldId id="320" r:id="rId5"/>
    <p:sldId id="322" r:id="rId6"/>
    <p:sldId id="321" r:id="rId7"/>
    <p:sldId id="324" r:id="rId8"/>
    <p:sldId id="325" r:id="rId9"/>
    <p:sldId id="326" r:id="rId10"/>
    <p:sldId id="318"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5862"/>
    <p:restoredTop sz="71613" autoAdjust="0"/>
  </p:normalViewPr>
  <p:slideViewPr>
    <p:cSldViewPr snapToGrid="0" snapToObjects="1">
      <p:cViewPr varScale="1">
        <p:scale>
          <a:sx n="48" d="100"/>
          <a:sy n="48" d="100"/>
        </p:scale>
        <p:origin x="1728" y="4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3/5/2018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3" Type="http://schemas.openxmlformats.org/officeDocument/2006/relationships/hyperlink" Target="https://en.wikiversity.org/wiki/Research_purposes" TargetMode="External"/><Relationship Id="rId2" Type="http://schemas.openxmlformats.org/officeDocument/2006/relationships/slide" Target="../slides/slide3.xml"/><Relationship Id="rId1" Type="http://schemas.openxmlformats.org/officeDocument/2006/relationships/notesMaster" Target="../notesMasters/notesMaster1.xml"/><Relationship Id="rId6" Type="http://schemas.openxmlformats.org/officeDocument/2006/relationships/hyperlink" Target="https://en.wikiversity.org/wiki/Statistics" TargetMode="External"/><Relationship Id="rId5" Type="http://schemas.openxmlformats.org/officeDocument/2006/relationships/hyperlink" Target="https://en.wikiversity.org/wiki/Hypotheses" TargetMode="External"/><Relationship Id="rId4" Type="http://schemas.openxmlformats.org/officeDocument/2006/relationships/hyperlink" Target="https://en.wikiversity.org/wiki/Research_methods" TargetMode="External"/></Relationships>
</file>

<file path=ppt/notesSlides/_rels/notesSlide4.xml.rels><?xml version="1.0" encoding="UTF-8" standalone="yes"?>
<Relationships xmlns="http://schemas.openxmlformats.org/package/2006/relationships"><Relationship Id="rId3" Type="http://schemas.openxmlformats.org/officeDocument/2006/relationships/hyperlink" Target="http://www.qualtrics.com/blog/4-guidelines-for-writing-clear-and-effective-survey-questions/" TargetMode="External"/><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s://www.surveygizmo.com/survey-blog/how-to-measure-attitudes-with-semantic-differential-questions/" TargetMode="External"/><Relationship Id="rId2" Type="http://schemas.openxmlformats.org/officeDocument/2006/relationships/slide" Target="../slides/slide6.xml"/><Relationship Id="rId1" Type="http://schemas.openxmlformats.org/officeDocument/2006/relationships/notesMaster" Target="../notesMasters/notesMaster1.xml"/><Relationship Id="rId5" Type="http://schemas.openxmlformats.org/officeDocument/2006/relationships/hyperlink" Target="https://www.surveygizmo.com/survey-blog/question-scale-length/" TargetMode="External"/><Relationship Id="rId4" Type="http://schemas.openxmlformats.org/officeDocument/2006/relationships/hyperlink" Target="https://www.surveygizmo.com/resourceshttp:/www.surveygizmo.com/survey-blog/the-visual-language-of-great-survey-design/" TargetMode="Externa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www.britannica.com/biography/Rensis-Likert" TargetMode="External"/><Relationship Id="rId2" Type="http://schemas.openxmlformats.org/officeDocument/2006/relationships/slide" Target="../slides/slide9.xml"/><Relationship Id="rId1" Type="http://schemas.openxmlformats.org/officeDocument/2006/relationships/notesMaster" Target="../notesMasters/notesMaster1.xml"/><Relationship Id="rId5" Type="http://schemas.openxmlformats.org/officeDocument/2006/relationships/hyperlink" Target="https://www.surveymonkey.com/blog/2013/01/15/methodology-variance/" TargetMode="External"/><Relationship Id="rId4" Type="http://schemas.openxmlformats.org/officeDocument/2006/relationships/hyperlink" Target="https://www.surveymonkey.com/mp/survey-question-types/?ut_source=mp&amp;ut_source2=likert_scale" TargetMode="Externa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1.It can be </a:t>
            </a:r>
            <a:r>
              <a:rPr lang="en-US" b="1" i="1" dirty="0"/>
              <a:t>very</a:t>
            </a:r>
            <a:r>
              <a:rPr lang="en-US" dirty="0"/>
              <a:t> tempting to press ahead with designing a survey. But first, be clear about the </a:t>
            </a:r>
            <a:r>
              <a:rPr lang="en-US" dirty="0">
                <a:hlinkClick r:id="rId3" tooltip="Research purposes"/>
              </a:rPr>
              <a:t>purpose of the study</a:t>
            </a:r>
            <a:r>
              <a:rPr lang="en-US" dirty="0"/>
              <a:t> and the </a:t>
            </a:r>
            <a:r>
              <a:rPr lang="en-US" dirty="0">
                <a:hlinkClick r:id="rId4" tooltip="Research methods"/>
              </a:rPr>
              <a:t>research methodology</a:t>
            </a:r>
            <a:r>
              <a:rPr lang="en-US" dirty="0"/>
              <a:t>.</a:t>
            </a:r>
          </a:p>
          <a:p>
            <a:pPr rtl="0"/>
            <a:r>
              <a:rPr lang="en-US" dirty="0"/>
              <a:t>2.Research involves systematic investigation of phenomena, the purpose of which could be for:</a:t>
            </a:r>
          </a:p>
          <a:p>
            <a:pPr rtl="0"/>
            <a:r>
              <a:rPr lang="en-US" b="1" dirty="0"/>
              <a:t>Information gathering</a:t>
            </a:r>
            <a:r>
              <a:rPr lang="en-US" dirty="0"/>
              <a:t> and/or </a:t>
            </a:r>
          </a:p>
          <a:p>
            <a:pPr lvl="1" rtl="0"/>
            <a:r>
              <a:rPr lang="en-US" b="1" dirty="0"/>
              <a:t>Exploratory</a:t>
            </a:r>
            <a:r>
              <a:rPr lang="en-US" dirty="0"/>
              <a:t>: e.g., discovering, uncovering, exploring</a:t>
            </a:r>
          </a:p>
          <a:p>
            <a:pPr lvl="1" rtl="0"/>
            <a:r>
              <a:rPr lang="en-US" b="1" dirty="0"/>
              <a:t>Descriptive</a:t>
            </a:r>
            <a:r>
              <a:rPr lang="en-US" dirty="0"/>
              <a:t>: e.g., gathering info, describing, summarizing</a:t>
            </a:r>
          </a:p>
          <a:p>
            <a:pPr rtl="0"/>
            <a:r>
              <a:rPr lang="en-US" b="1" dirty="0"/>
              <a:t>Theory testing</a:t>
            </a:r>
            <a:r>
              <a:rPr lang="en-US" dirty="0"/>
              <a:t> </a:t>
            </a:r>
          </a:p>
          <a:p>
            <a:pPr lvl="1" rtl="0"/>
            <a:r>
              <a:rPr lang="en-US" b="1" dirty="0"/>
              <a:t>Explanatory</a:t>
            </a:r>
            <a:r>
              <a:rPr lang="en-US" dirty="0"/>
              <a:t>: e.g., testing and understanding causal relations</a:t>
            </a:r>
          </a:p>
          <a:p>
            <a:pPr lvl="1" rtl="0"/>
            <a:r>
              <a:rPr lang="en-US" b="1" dirty="0"/>
              <a:t>Predictive</a:t>
            </a:r>
            <a:r>
              <a:rPr lang="en-US" dirty="0"/>
              <a:t>: e.g., predicting what might happen in various scenarios</a:t>
            </a:r>
          </a:p>
          <a:p>
            <a:pPr rtl="0"/>
            <a:r>
              <a:rPr lang="en-US" dirty="0"/>
              <a:t>In the early stages of research projects, brainstorm a series of possible research questions for discussion.</a:t>
            </a:r>
          </a:p>
          <a:p>
            <a:pPr rtl="0"/>
            <a:r>
              <a:rPr lang="en-US" dirty="0"/>
              <a:t>Consider open-ended research questions (e.g., What is the effect of </a:t>
            </a:r>
            <a:r>
              <a:rPr lang="en-US" i="1" dirty="0"/>
              <a:t>s</a:t>
            </a:r>
            <a:r>
              <a:rPr lang="en-US" dirty="0"/>
              <a:t> on </a:t>
            </a:r>
            <a:r>
              <a:rPr lang="en-US" i="1" dirty="0"/>
              <a:t>t</a:t>
            </a:r>
            <a:r>
              <a:rPr lang="en-US" dirty="0"/>
              <a:t>?) and closed-ended questions (e.g., Is </a:t>
            </a:r>
            <a:r>
              <a:rPr lang="en-US" i="1" dirty="0"/>
              <a:t>u</a:t>
            </a:r>
            <a:r>
              <a:rPr lang="en-US" dirty="0"/>
              <a:t> better </a:t>
            </a:r>
            <a:r>
              <a:rPr lang="en-US" i="1" dirty="0"/>
              <a:t>w</a:t>
            </a:r>
            <a:r>
              <a:rPr lang="en-US" dirty="0"/>
              <a:t>?).</a:t>
            </a:r>
          </a:p>
          <a:p>
            <a:pPr rtl="0"/>
            <a:r>
              <a:rPr lang="en-US" dirty="0"/>
              <a:t>Once research question(s) are established, consider generating </a:t>
            </a:r>
            <a:r>
              <a:rPr lang="en-US" dirty="0">
                <a:hlinkClick r:id="rId5" tooltip="Hypotheses"/>
              </a:rPr>
              <a:t>hypotheses</a:t>
            </a:r>
            <a:r>
              <a:rPr lang="en-US" dirty="0"/>
              <a:t>, which are generally more specific statements to be tested.</a:t>
            </a:r>
          </a:p>
          <a:p>
            <a:pPr rtl="0"/>
            <a:r>
              <a:rPr lang="en-US" dirty="0"/>
              <a:t>A well-developed research question provides a clear focus for the design and conduct of the study. However it may be necessary to revise the question during the conduct of a study.</a:t>
            </a:r>
          </a:p>
          <a:p>
            <a:pPr rtl="0"/>
            <a:r>
              <a:rPr lang="en-US" dirty="0"/>
              <a:t>Research questions can be written in sentences and paragraphs. They can also be numbered.</a:t>
            </a:r>
          </a:p>
          <a:p>
            <a:pPr rtl="0"/>
            <a:r>
              <a:rPr lang="en-US" dirty="0"/>
              <a:t>Break complicated hypotheses down into sub-hypotheses.</a:t>
            </a:r>
          </a:p>
          <a:p>
            <a:pPr rtl="0"/>
            <a:r>
              <a:rPr lang="en-US" dirty="0"/>
              <a:t>Each hypothesis should be able to be tested using a single test (or series of related tests).</a:t>
            </a:r>
          </a:p>
          <a:p>
            <a:pPr rtl="0"/>
            <a:r>
              <a:rPr lang="en-US" dirty="0"/>
              <a:t>Hypotheses can be expressed as null and/or alternative hypotheses</a:t>
            </a:r>
          </a:p>
          <a:p>
            <a:pPr rtl="0"/>
            <a:r>
              <a:rPr lang="en-US" dirty="0"/>
              <a:t>Hypotheses can be written in sentences or paragraphs. They can also be numbered.</a:t>
            </a:r>
          </a:p>
          <a:p>
            <a:r>
              <a:rPr lang="en-US" dirty="0"/>
              <a:t>4,</a:t>
            </a:r>
            <a:r>
              <a:rPr lang="en-US" sz="1200" kern="1200" dirty="0">
                <a:solidFill>
                  <a:schemeClr val="tx1"/>
                </a:solidFill>
                <a:effectLst/>
                <a:latin typeface="+mn-lt"/>
                <a:ea typeface="+mn-ea"/>
                <a:cs typeface="+mn-cs"/>
              </a:rPr>
              <a:t> Experimental, non-experimental, and quasi-experimental research designs are similar in that all three strategies investigate relationships between variables by comparing groups of scores.  There are also important differences among them.</a:t>
            </a:r>
            <a:endParaRPr lang="en-US" dirty="0"/>
          </a:p>
          <a:p>
            <a:r>
              <a:rPr lang="en-US" sz="1200" kern="1200" dirty="0">
                <a:solidFill>
                  <a:schemeClr val="tx1"/>
                </a:solidFill>
                <a:effectLst/>
                <a:latin typeface="+mn-lt"/>
                <a:ea typeface="+mn-ea"/>
                <a:cs typeface="+mn-cs"/>
              </a:rPr>
              <a:t>The experimental strategy creates the groups by manipulating an independent variable.  </a:t>
            </a:r>
            <a:endParaRPr lang="en-US" dirty="0"/>
          </a:p>
          <a:p>
            <a:r>
              <a:rPr lang="en-US" sz="1200" kern="1200" dirty="0">
                <a:solidFill>
                  <a:schemeClr val="tx1"/>
                </a:solidFill>
                <a:effectLst/>
                <a:latin typeface="+mn-lt"/>
                <a:ea typeface="+mn-ea"/>
                <a:cs typeface="+mn-cs"/>
              </a:rPr>
              <a:t>The nonexperimental and quasi-experimental strategies define the groups with a nonmanipulated variable such as a preexisting participant characteristic (e.g., age or gender) or time (e.g., before/after, at age 10 and age 20).  </a:t>
            </a:r>
            <a:endParaRPr lang="en-US" dirty="0"/>
          </a:p>
          <a:p>
            <a:r>
              <a:rPr lang="en-US" sz="1200" kern="1200" dirty="0">
                <a:solidFill>
                  <a:schemeClr val="tx1"/>
                </a:solidFill>
                <a:effectLst/>
                <a:latin typeface="+mn-lt"/>
                <a:ea typeface="+mn-ea"/>
                <a:cs typeface="+mn-cs"/>
              </a:rPr>
              <a:t>Quasi-experimental and non-experimental strategies are differentiated by the fact that quasi-experimental studies include some attempt to limit or control threats to internal validity but non-experimental studies do not.</a:t>
            </a:r>
            <a:endParaRPr lang="en-US" dirty="0"/>
          </a:p>
          <a:p>
            <a:pPr rtl="0"/>
            <a:r>
              <a:rPr lang="en-US" b="1" dirty="0"/>
              <a:t>5. Sampling</a:t>
            </a:r>
            <a:r>
              <a:rPr lang="en-US" dirty="0"/>
              <a:t> is a term used in </a:t>
            </a:r>
            <a:r>
              <a:rPr lang="en-US" dirty="0">
                <a:hlinkClick r:id="rId6" tooltip="Statistics"/>
              </a:rPr>
              <a:t>statistics</a:t>
            </a:r>
            <a:r>
              <a:rPr lang="en-US" dirty="0"/>
              <a:t>. It is the process of choosing a representative sample from a </a:t>
            </a:r>
            <a:r>
              <a:rPr lang="en-US" b="1" dirty="0"/>
              <a:t>target population</a:t>
            </a:r>
            <a:r>
              <a:rPr lang="en-US" dirty="0"/>
              <a:t> and collecting data from that sample in order to understand something about the population as a whole.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389228400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building your survey to obtain important insights, so every question in the survey should play a direct part. It’s best to plan your survey by first identifying the data you need to collect and </a:t>
            </a:r>
            <a:r>
              <a:rPr lang="en-US" i="1" dirty="0"/>
              <a:t>then</a:t>
            </a:r>
            <a:r>
              <a:rPr lang="en-US" dirty="0"/>
              <a:t> writing your questions.</a:t>
            </a:r>
          </a:p>
          <a:p>
            <a:r>
              <a:rPr lang="en-US" dirty="0"/>
              <a:t>Respondents are less likely to complete long surveys, or surveys that bounce around haphazardly from topic to topic. Therefore, make sure your survey follows a logical order and that it takes a reasonable amount of time to complete</a:t>
            </a:r>
          </a:p>
          <a:p>
            <a:r>
              <a:rPr lang="en-US" dirty="0"/>
              <a:t>Vague or poorly worded questions confuse respondents and make your data less useful. Strive for </a:t>
            </a:r>
            <a:r>
              <a:rPr lang="en-US" dirty="0">
                <a:hlinkClick r:id="rId3"/>
              </a:rPr>
              <a:t>clear and precise language</a:t>
            </a:r>
            <a:r>
              <a:rPr lang="en-US" dirty="0"/>
              <a:t> that will make your questions easy to answer.</a:t>
            </a:r>
          </a:p>
          <a:p>
            <a:r>
              <a:rPr lang="en-US" dirty="0"/>
              <a:t>Take a closer look at questions in your survey that contain the word “and”—it can be a red flag that your question has two parts. Here’s a sample: “Which of these cell phone service providers has the best customer support </a:t>
            </a:r>
            <a:r>
              <a:rPr lang="en-US" i="1" dirty="0"/>
              <a:t>and</a:t>
            </a:r>
            <a:r>
              <a:rPr lang="en-US" dirty="0"/>
              <a:t> reliability?” In this case, a respondent may feel that one service is more reliable, but another has better customer support.</a:t>
            </a:r>
          </a:p>
          <a:p>
            <a:r>
              <a:rPr lang="en-US" dirty="0"/>
              <a:t>Some descriptive words and phrases may interject some bias into your questions, or point the respondent in the direction of a particular answer. In particular, scrutinize adjectives and adverbs in your questions. If they’re not needed, take them out.</a:t>
            </a:r>
          </a:p>
          <a:p>
            <a:r>
              <a:rPr lang="en-US" dirty="0"/>
              <a:t>Use language and terminology that your respondents will understand. Make words and sentences as simple as possible and avoid technical jargon. However, don’t oversimplify a question to the point that it will change the way the question will be interpreted.</a:t>
            </a:r>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32521031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1. If the first step in your survey project is to start writing questions, you’re off to a bad start. The first step in the questionnaire design process is to review your research objectives from the planning stage and then think about the </a:t>
            </a:r>
            <a:r>
              <a:rPr lang="en-US" sz="1200" b="0" i="1" kern="1200" dirty="0">
                <a:solidFill>
                  <a:schemeClr val="tx1"/>
                </a:solidFill>
                <a:effectLst/>
                <a:latin typeface="+mn-lt"/>
                <a:ea typeface="+mn-ea"/>
                <a:cs typeface="+mn-cs"/>
              </a:rPr>
              <a:t>attributes</a:t>
            </a:r>
            <a:r>
              <a:rPr lang="en-US" sz="1200" b="0" kern="1200" dirty="0">
                <a:solidFill>
                  <a:schemeClr val="tx1"/>
                </a:solidFill>
                <a:effectLst/>
                <a:latin typeface="+mn-lt"/>
                <a:ea typeface="+mn-ea"/>
                <a:cs typeface="+mn-cs"/>
              </a:rPr>
              <a:t> you want to measure in the survey. </a:t>
            </a:r>
            <a:endParaRPr lang="en-US" sz="120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Attributes are characteristics of whatever it is you’re trying to understand – whether that’s customer, employee or user experience – or whatever. When you’ve identified the </a:t>
            </a:r>
            <a:r>
              <a:rPr lang="en-US" sz="1200" b="0" i="1" kern="1200" dirty="0">
                <a:solidFill>
                  <a:schemeClr val="tx1"/>
                </a:solidFill>
                <a:effectLst/>
                <a:latin typeface="+mn-lt"/>
                <a:ea typeface="+mn-ea"/>
                <a:cs typeface="+mn-cs"/>
              </a:rPr>
              <a:t>attributes of interest</a:t>
            </a:r>
            <a:r>
              <a:rPr lang="en-US" sz="1200" b="0" kern="1200" dirty="0">
                <a:solidFill>
                  <a:schemeClr val="tx1"/>
                </a:solidFill>
                <a:effectLst/>
                <a:latin typeface="+mn-lt"/>
                <a:ea typeface="+mn-ea"/>
                <a:cs typeface="+mn-cs"/>
              </a:rPr>
              <a:t>, then you can start writing survey questions that generate data to measure those attributes. </a:t>
            </a:r>
            <a:endParaRPr lang="en-US" sz="1200" kern="1200" dirty="0">
              <a:solidFill>
                <a:schemeClr val="tx1"/>
              </a:solidFill>
              <a:effectLst/>
              <a:latin typeface="+mn-lt"/>
              <a:ea typeface="+mn-ea"/>
              <a:cs typeface="+mn-cs"/>
            </a:endParaRPr>
          </a:p>
          <a:p>
            <a:r>
              <a:rPr lang="en-US" dirty="0"/>
              <a:t>2.</a:t>
            </a:r>
            <a:r>
              <a:rPr lang="en-US" sz="1200" b="0" kern="1200" dirty="0">
                <a:solidFill>
                  <a:schemeClr val="tx1"/>
                </a:solidFill>
                <a:effectLst/>
                <a:latin typeface="+mn-lt"/>
                <a:ea typeface="+mn-ea"/>
                <a:cs typeface="+mn-cs"/>
              </a:rPr>
              <a:t> A well-designed instrument, or questionnaire, is a bit of an art. You’re engaged in a balancing act. You want enough comprehensive data for your analysis, but you want to limit ‘respondent burden’. A survey that takes too much energy to complete leads to lower response rates. Keep the burden on the respondent as low as possible, yet enough to achieve your research objectives. As you design the survey, always think about the work you’re asking the respondent to do. </a:t>
            </a:r>
          </a:p>
          <a:p>
            <a:r>
              <a:rPr lang="en-US" sz="1200" b="1" kern="1200" dirty="0">
                <a:solidFill>
                  <a:schemeClr val="tx1"/>
                </a:solidFill>
                <a:effectLst/>
                <a:latin typeface="+mn-lt"/>
                <a:ea typeface="+mn-ea"/>
                <a:cs typeface="+mn-cs"/>
              </a:rPr>
              <a:t>Keep it short.</a:t>
            </a:r>
            <a:r>
              <a:rPr lang="en-US" sz="1200" b="0" kern="1200" dirty="0">
                <a:solidFill>
                  <a:schemeClr val="tx1"/>
                </a:solidFill>
                <a:effectLst/>
                <a:latin typeface="+mn-lt"/>
                <a:ea typeface="+mn-ea"/>
                <a:cs typeface="+mn-cs"/>
              </a:rPr>
              <a:t> If you can’t take action on the findings from some question, then why are you asking it?</a:t>
            </a:r>
          </a:p>
          <a:p>
            <a:r>
              <a:rPr lang="en-US" sz="1200" b="1" kern="1200" dirty="0">
                <a:solidFill>
                  <a:schemeClr val="tx1"/>
                </a:solidFill>
                <a:effectLst/>
                <a:latin typeface="+mn-lt"/>
                <a:ea typeface="+mn-ea"/>
                <a:cs typeface="+mn-cs"/>
              </a:rPr>
              <a:t>Make it relevant.</a:t>
            </a:r>
            <a:r>
              <a:rPr lang="en-US" sz="1200" b="0" kern="1200" dirty="0">
                <a:solidFill>
                  <a:schemeClr val="tx1"/>
                </a:solidFill>
                <a:effectLst/>
                <a:latin typeface="+mn-lt"/>
                <a:ea typeface="+mn-ea"/>
                <a:cs typeface="+mn-cs"/>
              </a:rPr>
              <a:t> Ideally, all the questions in the survey should be relevant to the invitee. That’s hard to achieve 100%, even using branching logic to tailor questions based on how they answer the current question. But lots of irrelevant questions lead to a non-response.</a:t>
            </a:r>
          </a:p>
          <a:p>
            <a:r>
              <a:rPr lang="en-US" sz="1200" b="0" kern="1200" dirty="0">
                <a:solidFill>
                  <a:schemeClr val="tx1"/>
                </a:solidFill>
                <a:effectLst/>
                <a:latin typeface="+mn-lt"/>
                <a:ea typeface="+mn-ea"/>
                <a:cs typeface="+mn-cs"/>
              </a:rPr>
              <a:t>Design the instrument so respondents are unlikely to make mistakes. For example, a question with a double negative will confuse the respondent, or a poorly presented rating scale could lead the respondent to invert the scale.</a:t>
            </a:r>
          </a:p>
          <a:p>
            <a:r>
              <a:rPr lang="en-US" sz="1200" b="1" kern="1200" dirty="0">
                <a:solidFill>
                  <a:schemeClr val="tx1"/>
                </a:solidFill>
                <a:effectLst/>
                <a:latin typeface="+mn-lt"/>
                <a:ea typeface="+mn-ea"/>
                <a:cs typeface="+mn-cs"/>
              </a:rPr>
              <a:t>Organize your survey into sections.</a:t>
            </a:r>
            <a:r>
              <a:rPr lang="en-US" sz="1200" b="0" kern="1200" dirty="0">
                <a:solidFill>
                  <a:schemeClr val="tx1"/>
                </a:solidFill>
                <a:effectLst/>
                <a:latin typeface="+mn-lt"/>
                <a:ea typeface="+mn-ea"/>
                <a:cs typeface="+mn-cs"/>
              </a:rPr>
              <a:t> Topical sections keep the respondent focused on the topic, and make a survey feel shorter. Have a flow across sections that makes sense to the respondent. </a:t>
            </a:r>
            <a:r>
              <a:rPr lang="en-US" sz="1200" b="1" kern="1200" dirty="0">
                <a:solidFill>
                  <a:schemeClr val="tx1"/>
                </a:solidFill>
                <a:effectLst/>
                <a:latin typeface="+mn-lt"/>
                <a:ea typeface="+mn-ea"/>
                <a:cs typeface="+mn-cs"/>
              </a:rPr>
              <a:t>Don’t rely on open-ended questions</a:t>
            </a:r>
            <a:r>
              <a:rPr lang="en-US" sz="1200" b="0" kern="1200" dirty="0">
                <a:solidFill>
                  <a:schemeClr val="tx1"/>
                </a:solidFill>
                <a:effectLst/>
                <a:latin typeface="+mn-lt"/>
                <a:ea typeface="+mn-ea"/>
                <a:cs typeface="+mn-cs"/>
              </a:rPr>
              <a:t>. Free-form text questions have their place in a survey to get more granular detail, but over-reliance on this question form introduces respondent burden, administrative burden, and analytical burden. Better to use well-designed closed-ended questions – questions that yield a number or a check as the response – since these questions are far easier for the respondent to answer and for you to analyze.</a:t>
            </a:r>
          </a:p>
          <a:p>
            <a:r>
              <a:rPr lang="en-US" dirty="0"/>
              <a:t>3. The choice of words and phrases in a question is critical in expressing the meaning and intent of the question to the respondent and ensuring that all respondents interpret the question the same way. Even small wording differences can substantially affect the answers people provide.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174590204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1. When you’re gathering data through phone surveys or in-person interviews, the interviewer’s words and actions will have a major impact on your final results. Online surveys, on the other hand, rely heavily on question wording and design.</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2. Each survey question should follow a logical flow. Jumping around from topic to topic may confuse your respondents and cause them to skip questions or abandon the survey altogether. When determining the order of questions within the questionnaire, surveyors must be attentive to how questions early in a questionnaire may have unintended effects on how respondents answer subsequent questions. Researchers have demonstrated that the order in which questions are asked can influence how people respond; earlier questions – in particular those directly preceding other questions – can provide context for the questions that follow (these effects are called “order effects”).</a:t>
            </a:r>
          </a:p>
          <a:p>
            <a:r>
              <a:rPr lang="en-US" dirty="0"/>
              <a:t>3.. Most people don’t have a flawless memory. Regardless of their intentions, respondents will not always be able to provide you with accurate information.</a:t>
            </a:r>
          </a:p>
          <a:p>
            <a:r>
              <a:rPr lang="en-US" dirty="0"/>
              <a:t>For instance, people can answer questions about their gender and age easily, but when it comes to </a:t>
            </a:r>
            <a:r>
              <a:rPr lang="en-US" dirty="0">
                <a:hlinkClick r:id="rId3"/>
              </a:rPr>
              <a:t>measuring attitudes and opinions</a:t>
            </a:r>
            <a:r>
              <a:rPr lang="en-US" dirty="0"/>
              <a:t>, many people have trouble formulating an answer. To get the best possible data about these subjective topics, use language the reflects how your respondents actually think and talk about the topic you’re asking about.</a:t>
            </a:r>
          </a:p>
          <a:p>
            <a:r>
              <a:rPr lang="en-US" dirty="0"/>
              <a:t>4. Generally speaking, people have less precise memories of the mundane behaviors they engage in on a regular basis, and they usually do not mentally categorize events by periods of time (e.g. week, month, year). We should consider appropriate reference periods for the type of behavior we want them to recall. For example, respondents can probably tell you how much time they’ve spent commuting to work this week, but if you ask them how long they commute in a year their recall won’t be as reliable.</a:t>
            </a:r>
          </a:p>
          <a:p>
            <a:r>
              <a:rPr lang="en-US" dirty="0"/>
              <a:t>Ultimately, questions about measured behavior should be relevant to your respondents and capture their potential state of mind.</a:t>
            </a:r>
          </a:p>
          <a:p>
            <a:r>
              <a:rPr lang="en-US" dirty="0"/>
              <a:t>Generally speaking, people have less precise memories of the mundane behaviors they engage in on a regular basis, and they usually do not mentally categorize events by periods of time (e.g. week, month, year).</a:t>
            </a:r>
          </a:p>
          <a:p>
            <a:r>
              <a:rPr lang="en-US" dirty="0"/>
              <a:t>5. Survey questions have three distinct parts, and each must work in harmony with the others to capture high quality data. </a:t>
            </a:r>
          </a:p>
          <a:p>
            <a:r>
              <a:rPr lang="en-US" dirty="0"/>
              <a:t>These three parts are the question stem (e.g. What is your age?), additional instructions (e.g. Select one answer), and response options (e.g. Under 18, 19-24, 25+). The wrong combination can leave respondents confused about how to answer a question.</a:t>
            </a:r>
          </a:p>
          <a:p>
            <a:r>
              <a:rPr lang="en-US" dirty="0"/>
              <a:t>Confused respondents lead to confusing survey results.</a:t>
            </a:r>
          </a:p>
          <a:p>
            <a:r>
              <a:rPr lang="en-US" dirty="0"/>
              <a:t>6. The verbal part of your survey is crucial, but if you’re using </a:t>
            </a:r>
            <a:r>
              <a:rPr lang="en-US" dirty="0">
                <a:hlinkClick r:id="rId4"/>
              </a:rPr>
              <a:t>survey design elements</a:t>
            </a:r>
            <a:r>
              <a:rPr lang="en-US" dirty="0"/>
              <a:t> in an inconsistent way can increase the burden on your respondents and prevent them from fully understanding your survey’s meaning.</a:t>
            </a:r>
          </a:p>
          <a:p>
            <a:r>
              <a:rPr lang="en-US" dirty="0"/>
              <a:t>For example, using different font sizes, colors, and strengths across questions forces the respondent to relearn their meaning each time they’re used. Also, presenting </a:t>
            </a:r>
            <a:r>
              <a:rPr lang="en-US" dirty="0">
                <a:hlinkClick r:id="rId5"/>
              </a:rPr>
              <a:t>scale questions</a:t>
            </a:r>
            <a:r>
              <a:rPr lang="en-US" dirty="0"/>
              <a:t> with different directions (positive to negative on one question, then negative to positive on the next) within the same survey dramatically increases measurement error.</a:t>
            </a:r>
          </a:p>
          <a:p>
            <a:r>
              <a:rPr lang="en-US" dirty="0"/>
              <a:t>Respondents may assume that all rating questions have the same scale direction even if individual question instructions explain the meaning of the scale’s end points.</a:t>
            </a:r>
          </a:p>
          <a:p>
            <a:r>
              <a:rPr lang="en-US" dirty="0"/>
              <a:t>7.First and foremost, your objectives need to be as specific as possible. A close second place priority: they need to be measurable by an online survey. </a:t>
            </a:r>
          </a:p>
          <a:p>
            <a:r>
              <a:rPr lang="en-US" dirty="0"/>
              <a:t>Writing a statement of the overall goal of your survey can be a good place to start if you’re having trouble identifying specific objectives. </a:t>
            </a:r>
          </a:p>
          <a:p>
            <a:r>
              <a:rPr lang="en-US" sz="1200" b="0" kern="1200" dirty="0">
                <a:solidFill>
                  <a:schemeClr val="tx1"/>
                </a:solidFill>
                <a:effectLst/>
                <a:latin typeface="+mn-lt"/>
                <a:ea typeface="+mn-ea"/>
                <a:cs typeface="+mn-cs"/>
              </a:rPr>
              <a:t>Carefully designing a survey that meets your research objectives can take months.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238851204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61173185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know how loyal customers are? Curious to learn if your patients recommend you to others? Looking to make sure your clients are happy? Calculate your NPS score by asking “The Ultimate Question.” You’ll learn what your customers think—and a whole lot more.</a:t>
            </a:r>
          </a:p>
          <a:p>
            <a:r>
              <a:rPr lang="en-US" b="1" dirty="0"/>
              <a:t>Why use NPS?</a:t>
            </a:r>
          </a:p>
          <a:p>
            <a:r>
              <a:rPr lang="en-US" dirty="0"/>
              <a:t>When you ask customers the Net Promoter Score question, you’re essentially asking them whether or not they’re taking the time to say positive things about your company or brand. Because when it comes right down to it, word of mouth is everything—especially today, as opinions spread faster via social channels and online forums and reviews.</a:t>
            </a:r>
          </a:p>
          <a:p>
            <a:r>
              <a:rPr lang="en-US" dirty="0"/>
              <a:t>Finding out your Net Promoter Score is the easiest way to see how your company is doing in the eyes of your customers. Historically, the positive NPS scores have showed strong correlations to profitable growth. Companies and organizations ranging from small start-ups to some of the world’s largest corporations also use the NPS to assess customer satisfaction and track performance because it’s:</a:t>
            </a:r>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136056545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t>
            </a:r>
            <a:r>
              <a:rPr lang="en-US" b="1" dirty="0"/>
              <a:t>definition</a:t>
            </a:r>
            <a:r>
              <a:rPr lang="en-US" dirty="0"/>
              <a:t> Likert scales are survey questions that offer a range of answer options — from one extreme attitude to another, like “extremely likely” to “not at all likely.” Typically, they include a moderate or neutral midpoint.</a:t>
            </a:r>
          </a:p>
          <a:p>
            <a:r>
              <a:rPr lang="en-US" dirty="0"/>
              <a:t>Likert scales (named after their creator, American social scientist </a:t>
            </a:r>
            <a:r>
              <a:rPr lang="en-US" dirty="0" err="1">
                <a:hlinkClick r:id="rId3"/>
              </a:rPr>
              <a:t>Rensis</a:t>
            </a:r>
            <a:r>
              <a:rPr lang="en-US" dirty="0">
                <a:hlinkClick r:id="rId3"/>
              </a:rPr>
              <a:t> Likert</a:t>
            </a:r>
            <a:r>
              <a:rPr lang="en-US" dirty="0"/>
              <a:t>) are quite popular because they are one of the most reliable ways to measure opinions, perceptions, and behaviors.</a:t>
            </a:r>
          </a:p>
          <a:p>
            <a:r>
              <a:rPr lang="en-US" dirty="0"/>
              <a:t>Compared to binary questions, which give you only two answer options, Likert-type questions will get you more granular feedback about whether your product was just “good enough” or (hopefully) “excellent.” They can help decide whether a recent company outing left employees feeling “very satisfied,” “somewhat dissatisfied,” or maybe just neutral.</a:t>
            </a:r>
          </a:p>
          <a:p>
            <a:r>
              <a:rPr lang="en-US" dirty="0"/>
              <a:t>This method will let you uncover degrees of opinion that could make a real difference in understanding the feedback you’re getting. And it can also pinpoint the areas where you might want to improve your service or product.</a:t>
            </a:r>
          </a:p>
          <a:p>
            <a:r>
              <a:rPr lang="en-US" b="1" dirty="0"/>
              <a:t>When to use a Likert scale questionnaire</a:t>
            </a:r>
          </a:p>
          <a:p>
            <a:r>
              <a:rPr lang="en-US" dirty="0"/>
              <a:t>Since there are so many kinds of </a:t>
            </a:r>
            <a:r>
              <a:rPr lang="en-US" dirty="0">
                <a:hlinkClick r:id="rId4"/>
              </a:rPr>
              <a:t>survey questions</a:t>
            </a:r>
            <a:r>
              <a:rPr lang="en-US" dirty="0"/>
              <a:t>, how do you know when you should use a Likert scale?</a:t>
            </a:r>
          </a:p>
          <a:p>
            <a:r>
              <a:rPr lang="en-US" dirty="0"/>
              <a:t>Likert scales are great for digging down deep into one specific topic to find out (in greater detail) what people think about it. So, think of using a Likert scale any time you need to find out more about…</a:t>
            </a:r>
          </a:p>
          <a:p>
            <a:r>
              <a:rPr lang="en-US" dirty="0"/>
              <a:t>how people are reacting to your new product</a:t>
            </a:r>
          </a:p>
          <a:p>
            <a:r>
              <a:rPr lang="en-US" dirty="0"/>
              <a:t>what your team thinks about a recent development in the office</a:t>
            </a:r>
          </a:p>
          <a:p>
            <a:r>
              <a:rPr lang="en-US" dirty="0"/>
              <a:t>how your clients feel about customer service at your company</a:t>
            </a:r>
          </a:p>
          <a:p>
            <a:r>
              <a:rPr lang="en-US" dirty="0"/>
              <a:t>how successful your public event was with attendees</a:t>
            </a:r>
          </a:p>
          <a:p>
            <a:r>
              <a:rPr lang="en-US" dirty="0"/>
              <a:t>…or any other questions where you need to measure sentiment about something specific and you want a deeper level of detail in your responses.</a:t>
            </a:r>
          </a:p>
          <a:p>
            <a:r>
              <a:rPr lang="en-US" dirty="0"/>
              <a:t>If you want to get a bit geeky about it, the deeper level of detail is what survey experts call </a:t>
            </a:r>
            <a:r>
              <a:rPr lang="en-US" dirty="0">
                <a:hlinkClick r:id="rId5"/>
              </a:rPr>
              <a:t>variance</a:t>
            </a:r>
            <a:r>
              <a:rPr lang="en-US" dirty="0"/>
              <a:t>. The more variance you have, the better you know the nuances of someone’s thinking.</a:t>
            </a:r>
          </a:p>
          <a:p>
            <a:endParaRPr lang="en-US" dirty="0"/>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1692927369"/>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3/5/2018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3/5/2018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3/5/2018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3/5/2018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3/5/2018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3/5/2018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3/5/2018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3/5/2018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276013"/>
            <a:ext cx="11701850" cy="1938992"/>
          </a:xfrm>
          <a:prstGeom prst="rect">
            <a:avLst/>
          </a:prstGeom>
          <a:noFill/>
        </p:spPr>
        <p:txBody>
          <a:bodyPr wrap="square" rtlCol="0" anchor="ctr">
            <a:spAutoFit/>
          </a:bodyPr>
          <a:lstStyle/>
          <a:p>
            <a:pPr algn="ctr"/>
            <a:r>
              <a:rPr lang="en-US" sz="3600" dirty="0">
                <a:solidFill>
                  <a:srgbClr val="27515E"/>
                </a:solidFill>
              </a:rPr>
              <a:t>Michael Allen Sprint #7 Review</a:t>
            </a:r>
          </a:p>
          <a:p>
            <a:pPr algn="ctr"/>
            <a:endParaRPr lang="en-US" sz="3600" dirty="0">
              <a:solidFill>
                <a:srgbClr val="27515E"/>
              </a:solidFill>
            </a:endParaRPr>
          </a:p>
          <a:p>
            <a:pPr algn="ctr"/>
            <a:r>
              <a:rPr lang="en-US" sz="4800" dirty="0">
                <a:solidFill>
                  <a:srgbClr val="27515E"/>
                </a:solidFill>
              </a:rPr>
              <a:t>Introduction to Survey Design  </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3416320"/>
          </a:xfrm>
          <a:prstGeom prst="rect">
            <a:avLst/>
          </a:prstGeom>
        </p:spPr>
        <p:txBody>
          <a:bodyPr wrap="square">
            <a:spAutoFit/>
          </a:bodyPr>
          <a:lstStyle/>
          <a:p>
            <a:r>
              <a:rPr lang="en-US" sz="2400" b="1" dirty="0"/>
              <a:t>1. To Research Content for Survey Design </a:t>
            </a:r>
          </a:p>
          <a:p>
            <a:r>
              <a:rPr lang="en-US" sz="2400" b="1" dirty="0"/>
              <a:t>(Likert Scale / Net Promoter Score / Actual Questions)</a:t>
            </a:r>
          </a:p>
          <a:p>
            <a:endParaRPr lang="en-US" sz="2400" b="1" dirty="0"/>
          </a:p>
          <a:p>
            <a:r>
              <a:rPr lang="en-US" sz="2400" b="1" dirty="0"/>
              <a:t>2. Create a Five Slide Presentation</a:t>
            </a:r>
          </a:p>
          <a:p>
            <a:endParaRPr lang="en-US" sz="2400" b="1" dirty="0"/>
          </a:p>
          <a:p>
            <a:r>
              <a:rPr lang="en-US" sz="2400" b="1" dirty="0"/>
              <a:t>3. Research GitHub/Markdown for Presentation Examples</a:t>
            </a:r>
          </a:p>
          <a:p>
            <a:endParaRPr lang="en-US" sz="2400" b="1" dirty="0"/>
          </a:p>
          <a:p>
            <a:r>
              <a:rPr lang="en-US" sz="2400" b="1" dirty="0"/>
              <a:t>4. Add Content /  Add Writing / Add Formatting</a:t>
            </a:r>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2021707" cy="584775"/>
          </a:xfrm>
          <a:prstGeom prst="rect">
            <a:avLst/>
          </a:prstGeom>
        </p:spPr>
        <p:txBody>
          <a:bodyPr wrap="none">
            <a:spAutoFit/>
          </a:bodyPr>
          <a:lstStyle/>
          <a:p>
            <a:r>
              <a:rPr lang="en-US" sz="3200" b="1" dirty="0"/>
              <a:t>Game Plan</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77640" cy="584775"/>
          </a:xfrm>
          <a:prstGeom prst="rect">
            <a:avLst/>
          </a:prstGeom>
        </p:spPr>
        <p:txBody>
          <a:bodyPr wrap="none">
            <a:spAutoFit/>
          </a:bodyPr>
          <a:lstStyle/>
          <a:p>
            <a:r>
              <a:rPr lang="en-US" sz="3200" b="1" dirty="0"/>
              <a:t> </a:t>
            </a:r>
          </a:p>
        </p:txBody>
      </p:sp>
      <p:sp>
        <p:nvSpPr>
          <p:cNvPr id="14" name="Rectangle 13">
            <a:extLst>
              <a:ext uri="{FF2B5EF4-FFF2-40B4-BE49-F238E27FC236}">
                <a16:creationId xmlns:a16="http://schemas.microsoft.com/office/drawing/2014/main" id="{9EE2C22F-E2E6-4104-B134-B8D3F149742A}"/>
              </a:ext>
            </a:extLst>
          </p:cNvPr>
          <p:cNvSpPr/>
          <p:nvPr/>
        </p:nvSpPr>
        <p:spPr>
          <a:xfrm>
            <a:off x="818286" y="836697"/>
            <a:ext cx="10800521" cy="4524315"/>
          </a:xfrm>
          <a:prstGeom prst="rect">
            <a:avLst/>
          </a:prstGeom>
        </p:spPr>
        <p:txBody>
          <a:bodyPr wrap="square">
            <a:spAutoFit/>
          </a:bodyPr>
          <a:lstStyle/>
          <a:p>
            <a:pPr marL="457200" indent="-457200">
              <a:buAutoNum type="arabicPeriod"/>
            </a:pPr>
            <a:r>
              <a:rPr lang="en-US" sz="2400" b="1" dirty="0"/>
              <a:t>Be Clear About the Purpose of the Survey &amp; the Research Methodology</a:t>
            </a:r>
          </a:p>
          <a:p>
            <a:pPr lvl="1"/>
            <a:r>
              <a:rPr lang="en-US" sz="2400" b="1" dirty="0"/>
              <a:t>(Research Purpose / Research Questions / Research Hypothesis)</a:t>
            </a:r>
          </a:p>
          <a:p>
            <a:pPr lvl="1"/>
            <a:endParaRPr lang="en-US" sz="2400" b="1" dirty="0"/>
          </a:p>
          <a:p>
            <a:pPr marL="457200" indent="-457200">
              <a:buAutoNum type="arabicPeriod"/>
            </a:pPr>
            <a:r>
              <a:rPr lang="en-US" sz="2400" b="1" dirty="0"/>
              <a:t>One or More Research Question(s) Commonly Guide the Conduct and Reporting of the of Research Study</a:t>
            </a:r>
          </a:p>
          <a:p>
            <a:pPr lvl="1"/>
            <a:endParaRPr lang="en-US" sz="2400" b="1" dirty="0"/>
          </a:p>
          <a:p>
            <a:pPr marL="457200" indent="-457200">
              <a:buAutoNum type="arabicPeriod"/>
            </a:pPr>
            <a:r>
              <a:rPr lang="en-US" sz="2400" b="1" dirty="0"/>
              <a:t>Make Hypotheses as Explicit, Clear, and Understandable to a Reader as Possible</a:t>
            </a:r>
          </a:p>
          <a:p>
            <a:pPr marL="457200" indent="-457200">
              <a:buAutoNum type="arabicPeriod"/>
            </a:pPr>
            <a:endParaRPr lang="en-US" sz="2400" b="1" dirty="0"/>
          </a:p>
          <a:p>
            <a:pPr marL="457200" indent="-457200">
              <a:buAutoNum type="arabicPeriod"/>
            </a:pPr>
            <a:r>
              <a:rPr lang="en-US" sz="2400" b="1" dirty="0"/>
              <a:t>Research Design (Experimental, quasi-experimental, non-experimental)</a:t>
            </a:r>
          </a:p>
          <a:p>
            <a:pPr marL="457200" indent="-457200">
              <a:buAutoNum type="arabicPeriod"/>
            </a:pPr>
            <a:endParaRPr lang="en-US" sz="2400" b="1" dirty="0"/>
          </a:p>
          <a:p>
            <a:pPr marL="457200" indent="-457200">
              <a:buAutoNum type="arabicPeriod"/>
            </a:pPr>
            <a:r>
              <a:rPr lang="en-US" sz="2400" b="1" dirty="0"/>
              <a:t>Sampling Method</a:t>
            </a:r>
          </a:p>
          <a:p>
            <a:pPr marL="457200" indent="-457200">
              <a:buAutoNum type="arabicPeriod"/>
            </a:pPr>
            <a:endParaRPr lang="en-US" sz="2400" b="1" dirty="0"/>
          </a:p>
        </p:txBody>
      </p:sp>
      <p:sp>
        <p:nvSpPr>
          <p:cNvPr id="15" name="Rectangle 14">
            <a:extLst>
              <a:ext uri="{FF2B5EF4-FFF2-40B4-BE49-F238E27FC236}">
                <a16:creationId xmlns:a16="http://schemas.microsoft.com/office/drawing/2014/main" id="{CF45E4ED-B075-4391-9737-E4C6C9B553CA}"/>
              </a:ext>
            </a:extLst>
          </p:cNvPr>
          <p:cNvSpPr/>
          <p:nvPr/>
        </p:nvSpPr>
        <p:spPr>
          <a:xfrm>
            <a:off x="1098075" y="89385"/>
            <a:ext cx="10240945" cy="584775"/>
          </a:xfrm>
          <a:prstGeom prst="rect">
            <a:avLst/>
          </a:prstGeom>
        </p:spPr>
        <p:txBody>
          <a:bodyPr wrap="none">
            <a:spAutoFit/>
          </a:bodyPr>
          <a:lstStyle/>
          <a:p>
            <a:r>
              <a:rPr lang="en-US" sz="3200" b="1" dirty="0"/>
              <a:t>Develop a Research Proposal First - Then Design the Survey </a:t>
            </a:r>
          </a:p>
        </p:txBody>
      </p:sp>
    </p:spTree>
    <p:extLst>
      <p:ext uri="{BB962C8B-B14F-4D97-AF65-F5344CB8AC3E}">
        <p14:creationId xmlns:p14="http://schemas.microsoft.com/office/powerpoint/2010/main" val="42314638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987806" cy="584775"/>
          </a:xfrm>
          <a:prstGeom prst="rect">
            <a:avLst/>
          </a:prstGeom>
        </p:spPr>
        <p:txBody>
          <a:bodyPr wrap="none">
            <a:spAutoFit/>
          </a:bodyPr>
          <a:lstStyle/>
          <a:p>
            <a:r>
              <a:rPr lang="en-US" sz="3200" b="1" dirty="0"/>
              <a:t>Survey Content </a:t>
            </a:r>
          </a:p>
        </p:txBody>
      </p:sp>
      <p:sp>
        <p:nvSpPr>
          <p:cNvPr id="14" name="Rectangle 13">
            <a:extLst>
              <a:ext uri="{FF2B5EF4-FFF2-40B4-BE49-F238E27FC236}">
                <a16:creationId xmlns:a16="http://schemas.microsoft.com/office/drawing/2014/main" id="{9EE2C22F-E2E6-4104-B134-B8D3F149742A}"/>
              </a:ext>
            </a:extLst>
          </p:cNvPr>
          <p:cNvSpPr/>
          <p:nvPr/>
        </p:nvSpPr>
        <p:spPr>
          <a:xfrm>
            <a:off x="827903" y="1024074"/>
            <a:ext cx="10800521" cy="4893647"/>
          </a:xfrm>
          <a:prstGeom prst="rect">
            <a:avLst/>
          </a:prstGeom>
        </p:spPr>
        <p:txBody>
          <a:bodyPr wrap="square">
            <a:spAutoFit/>
          </a:bodyPr>
          <a:lstStyle/>
          <a:p>
            <a:pPr marL="457200" indent="-457200">
              <a:buAutoNum type="arabicPeriod"/>
            </a:pPr>
            <a:r>
              <a:rPr lang="en-US" sz="2400" b="1" dirty="0"/>
              <a:t>Make Sure That Every Question Is Necessary</a:t>
            </a:r>
          </a:p>
          <a:p>
            <a:pPr marL="457200" indent="-457200">
              <a:buAutoNum type="arabicPeriod"/>
            </a:pPr>
            <a:endParaRPr lang="en-US" sz="2400" b="1" dirty="0"/>
          </a:p>
          <a:p>
            <a:pPr marL="457200" indent="-457200">
              <a:buAutoNum type="arabicPeriod"/>
            </a:pPr>
            <a:r>
              <a:rPr lang="en-US" sz="2400" b="1" dirty="0"/>
              <a:t>Keep it Short and Simple</a:t>
            </a:r>
          </a:p>
          <a:p>
            <a:pPr marL="457200" indent="-457200">
              <a:buAutoNum type="arabicPeriod"/>
            </a:pPr>
            <a:endParaRPr lang="en-US" sz="2400" b="1" dirty="0"/>
          </a:p>
          <a:p>
            <a:pPr marL="457200" indent="-457200">
              <a:buAutoNum type="arabicPeriod"/>
            </a:pPr>
            <a:r>
              <a:rPr lang="en-US" sz="2400" b="1" dirty="0"/>
              <a:t>Ask Direct Questions</a:t>
            </a:r>
          </a:p>
          <a:p>
            <a:pPr marL="457200" indent="-457200">
              <a:buAutoNum type="arabicPeriod"/>
            </a:pPr>
            <a:endParaRPr lang="en-US" sz="2400" b="1" dirty="0"/>
          </a:p>
          <a:p>
            <a:pPr marL="457200" indent="-457200">
              <a:buAutoNum type="arabicPeriod"/>
            </a:pPr>
            <a:r>
              <a:rPr lang="en-US" sz="2400" b="1" dirty="0"/>
              <a:t>Ask One Question at a Time</a:t>
            </a:r>
          </a:p>
          <a:p>
            <a:pPr marL="457200" indent="-457200">
              <a:buAutoNum type="arabicPeriod"/>
            </a:pPr>
            <a:endParaRPr lang="en-US" sz="2400" b="1" dirty="0"/>
          </a:p>
          <a:p>
            <a:pPr marL="457200" indent="-457200">
              <a:buAutoNum type="arabicPeriod"/>
            </a:pPr>
            <a:r>
              <a:rPr lang="en-US" sz="2400" b="1" dirty="0"/>
              <a:t>Avoid Leading and Biased Questions</a:t>
            </a:r>
          </a:p>
          <a:p>
            <a:pPr marL="457200" indent="-457200">
              <a:buAutoNum type="arabicPeriod"/>
            </a:pPr>
            <a:endParaRPr lang="en-US" sz="2400" b="1" dirty="0"/>
          </a:p>
          <a:p>
            <a:pPr marL="457200" indent="-457200">
              <a:buAutoNum type="arabicPeriod"/>
            </a:pPr>
            <a:r>
              <a:rPr lang="en-US" sz="2400" b="1" dirty="0"/>
              <a:t>Speak Your Respondent’s Language</a:t>
            </a:r>
          </a:p>
          <a:p>
            <a:pPr marL="457200" indent="-457200">
              <a:buAutoNum type="arabicPeriod"/>
            </a:pPr>
            <a:endParaRPr lang="en-US" sz="2400" b="1" dirty="0"/>
          </a:p>
          <a:p>
            <a:pPr marL="457200" indent="-457200">
              <a:buAutoNum type="arabicPeriod"/>
            </a:pPr>
            <a:endParaRPr lang="en-US" sz="2400" b="1" dirty="0"/>
          </a:p>
        </p:txBody>
      </p:sp>
    </p:spTree>
    <p:extLst>
      <p:ext uri="{BB962C8B-B14F-4D97-AF65-F5344CB8AC3E}">
        <p14:creationId xmlns:p14="http://schemas.microsoft.com/office/powerpoint/2010/main" val="13816827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3416320"/>
          </a:xfrm>
          <a:prstGeom prst="rect">
            <a:avLst/>
          </a:prstGeom>
        </p:spPr>
        <p:txBody>
          <a:bodyPr wrap="square">
            <a:spAutoFit/>
          </a:bodyPr>
          <a:lstStyle/>
          <a:p>
            <a:pPr marL="457200" indent="-457200">
              <a:buAutoNum type="arabicPeriod"/>
            </a:pPr>
            <a:r>
              <a:rPr lang="en-US" sz="2400" b="1" dirty="0"/>
              <a:t>Think before you write: Research Objectives, Attributes, then Questions</a:t>
            </a:r>
          </a:p>
          <a:p>
            <a:pPr marL="457200" indent="-457200">
              <a:buAutoNum type="arabicPeriod"/>
            </a:pPr>
            <a:endParaRPr lang="en-US" sz="2400" b="1" dirty="0"/>
          </a:p>
          <a:p>
            <a:pPr marL="457200" indent="-457200">
              <a:buAutoNum type="arabicPeriod"/>
            </a:pPr>
            <a:r>
              <a:rPr lang="en-US" sz="2400" b="1" dirty="0"/>
              <a:t>Design a Good Instrument (Survey / Questionnaire)</a:t>
            </a:r>
          </a:p>
          <a:p>
            <a:pPr marL="457200" indent="-457200">
              <a:buAutoNum type="arabicPeriod"/>
            </a:pPr>
            <a:endParaRPr lang="en-US" sz="2400" b="1" dirty="0"/>
          </a:p>
          <a:p>
            <a:pPr marL="457200" indent="-457200">
              <a:buAutoNum type="arabicPeriod"/>
            </a:pPr>
            <a:r>
              <a:rPr lang="en-US" sz="2400" b="1" dirty="0"/>
              <a:t>Question wording</a:t>
            </a:r>
          </a:p>
          <a:p>
            <a:pPr marL="457200" indent="-457200">
              <a:buAutoNum type="arabicPeriod"/>
            </a:pPr>
            <a:endParaRPr lang="en-US" sz="2400" b="1" dirty="0"/>
          </a:p>
          <a:p>
            <a:pPr marL="457200" indent="-457200">
              <a:buAutoNum type="arabicPeriod"/>
            </a:pPr>
            <a:r>
              <a:rPr lang="en-US" sz="2400" b="1" dirty="0"/>
              <a:t>Stick to One Major Goal Per Survey – Two to Three Sub-Topics at Most</a:t>
            </a:r>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689483" y="0"/>
            <a:ext cx="4401205" cy="584775"/>
          </a:xfrm>
          <a:prstGeom prst="rect">
            <a:avLst/>
          </a:prstGeom>
        </p:spPr>
        <p:txBody>
          <a:bodyPr wrap="none">
            <a:spAutoFit/>
          </a:bodyPr>
          <a:lstStyle/>
          <a:p>
            <a:r>
              <a:rPr lang="en-US" sz="3200" b="1" dirty="0"/>
              <a:t>Successful Survey Design</a:t>
            </a:r>
          </a:p>
        </p:txBody>
      </p:sp>
    </p:spTree>
    <p:extLst>
      <p:ext uri="{BB962C8B-B14F-4D97-AF65-F5344CB8AC3E}">
        <p14:creationId xmlns:p14="http://schemas.microsoft.com/office/powerpoint/2010/main" val="39904418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40" y="656498"/>
            <a:ext cx="10800521" cy="8217634"/>
          </a:xfrm>
          <a:prstGeom prst="rect">
            <a:avLst/>
          </a:prstGeom>
        </p:spPr>
        <p:txBody>
          <a:bodyPr wrap="square">
            <a:spAutoFit/>
          </a:bodyPr>
          <a:lstStyle/>
          <a:p>
            <a:pPr marL="457200" indent="-457200">
              <a:buAutoNum type="arabicPeriod"/>
            </a:pPr>
            <a:r>
              <a:rPr lang="en-US" sz="2400" b="1" dirty="0"/>
              <a:t>Mode of Data Collection</a:t>
            </a:r>
          </a:p>
          <a:p>
            <a:pPr marL="457200" indent="-457200">
              <a:buAutoNum type="arabicPeriod"/>
            </a:pPr>
            <a:endParaRPr lang="en-US" sz="2400" b="1" dirty="0"/>
          </a:p>
          <a:p>
            <a:pPr marL="457200" indent="-457200">
              <a:buAutoNum type="arabicPeriod"/>
            </a:pPr>
            <a:r>
              <a:rPr lang="en-US" sz="2400" b="1" dirty="0"/>
              <a:t>How You Order Your Questions</a:t>
            </a:r>
          </a:p>
          <a:p>
            <a:pPr marL="457200" indent="-457200">
              <a:buAutoNum type="arabicPeriod"/>
            </a:pPr>
            <a:endParaRPr lang="en-US" sz="2400" b="1" dirty="0"/>
          </a:p>
          <a:p>
            <a:pPr marL="457200" indent="-457200">
              <a:buAutoNum type="arabicPeriod"/>
            </a:pPr>
            <a:r>
              <a:rPr lang="en-US" sz="2400" b="1" dirty="0"/>
              <a:t>Accuracy of the Answers You Receive</a:t>
            </a:r>
          </a:p>
          <a:p>
            <a:pPr marL="457200" indent="-457200">
              <a:buAutoNum type="arabicPeriod"/>
            </a:pPr>
            <a:endParaRPr lang="en-US" sz="2400" b="1" dirty="0"/>
          </a:p>
          <a:p>
            <a:pPr marL="457200" indent="-457200">
              <a:buAutoNum type="arabicPeriod"/>
            </a:pPr>
            <a:r>
              <a:rPr lang="en-US" sz="2400" b="1" dirty="0"/>
              <a:t>Bias in Self-Reported Behavior</a:t>
            </a:r>
          </a:p>
          <a:p>
            <a:pPr marL="457200" indent="-457200">
              <a:buAutoNum type="arabicPeriod"/>
            </a:pPr>
            <a:endParaRPr lang="en-US" sz="2400" b="1" dirty="0"/>
          </a:p>
          <a:p>
            <a:pPr marL="457200" indent="-457200">
              <a:buAutoNum type="arabicPeriod"/>
            </a:pPr>
            <a:r>
              <a:rPr lang="en-US" sz="2400" b="1" dirty="0"/>
              <a:t>Clear Question Structure</a:t>
            </a:r>
          </a:p>
          <a:p>
            <a:pPr marL="457200" indent="-457200">
              <a:buAutoNum type="arabicPeriod"/>
            </a:pPr>
            <a:endParaRPr lang="en-US" sz="2400" b="1" dirty="0"/>
          </a:p>
          <a:p>
            <a:pPr marL="457200" indent="-457200">
              <a:buAutoNum type="arabicPeriod"/>
            </a:pPr>
            <a:r>
              <a:rPr lang="en-US" sz="2400" b="1" dirty="0"/>
              <a:t>Visual Survey Design</a:t>
            </a:r>
          </a:p>
          <a:p>
            <a:pPr marL="457200" indent="-457200">
              <a:buAutoNum type="arabicPeriod"/>
            </a:pPr>
            <a:endParaRPr lang="en-US" sz="2400" b="1" dirty="0"/>
          </a:p>
          <a:p>
            <a:pPr marL="457200" indent="-457200">
              <a:buAutoNum type="arabicPeriod"/>
            </a:pPr>
            <a:r>
              <a:rPr lang="en-US" sz="2400" b="1" dirty="0"/>
              <a:t>The Importance of Survey Objectives</a:t>
            </a:r>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240294" y="20320"/>
            <a:ext cx="5975738" cy="584775"/>
          </a:xfrm>
          <a:prstGeom prst="rect">
            <a:avLst/>
          </a:prstGeom>
        </p:spPr>
        <p:txBody>
          <a:bodyPr wrap="none">
            <a:spAutoFit/>
          </a:bodyPr>
          <a:lstStyle/>
          <a:p>
            <a:r>
              <a:rPr lang="en-US" sz="3200" b="1" dirty="0"/>
              <a:t>Key Factors When Creating Survey</a:t>
            </a:r>
          </a:p>
        </p:txBody>
      </p:sp>
    </p:spTree>
    <p:extLst>
      <p:ext uri="{BB962C8B-B14F-4D97-AF65-F5344CB8AC3E}">
        <p14:creationId xmlns:p14="http://schemas.microsoft.com/office/powerpoint/2010/main" val="19909091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2AF28C14-789A-434E-A358-8CC4A91E2EFD}"/>
              </a:ext>
            </a:extLst>
          </p:cNvPr>
          <p:cNvSpPr/>
          <p:nvPr/>
        </p:nvSpPr>
        <p:spPr>
          <a:xfrm>
            <a:off x="695739" y="84972"/>
            <a:ext cx="11276100" cy="584775"/>
          </a:xfrm>
          <a:prstGeom prst="rect">
            <a:avLst/>
          </a:prstGeom>
        </p:spPr>
        <p:txBody>
          <a:bodyPr wrap="none">
            <a:spAutoFit/>
          </a:bodyPr>
          <a:lstStyle/>
          <a:p>
            <a:r>
              <a:rPr lang="en-US" sz="3200" b="1" dirty="0"/>
              <a:t>No Matter How Good of a Design - Potential Bias for Survey Data </a:t>
            </a:r>
            <a:endParaRPr lang="en-US" sz="3200" dirty="0"/>
          </a:p>
        </p:txBody>
      </p:sp>
      <p:sp>
        <p:nvSpPr>
          <p:cNvPr id="3" name="Rectangle 2">
            <a:extLst>
              <a:ext uri="{FF2B5EF4-FFF2-40B4-BE49-F238E27FC236}">
                <a16:creationId xmlns:a16="http://schemas.microsoft.com/office/drawing/2014/main" id="{952E9C89-A383-499E-8A2B-64CA3BFB3613}"/>
              </a:ext>
            </a:extLst>
          </p:cNvPr>
          <p:cNvSpPr/>
          <p:nvPr/>
        </p:nvSpPr>
        <p:spPr>
          <a:xfrm>
            <a:off x="1569307" y="1060866"/>
            <a:ext cx="8748583" cy="4154984"/>
          </a:xfrm>
          <a:prstGeom prst="rect">
            <a:avLst/>
          </a:prstGeom>
          <a:ln>
            <a:noFill/>
          </a:ln>
        </p:spPr>
        <p:txBody>
          <a:bodyPr wrap="square">
            <a:spAutoFit/>
          </a:bodyPr>
          <a:lstStyle/>
          <a:p>
            <a:r>
              <a:rPr lang="en-US" sz="2400" b="1" dirty="0"/>
              <a:t>Knowledgeable Enough to be Attending</a:t>
            </a:r>
          </a:p>
          <a:p>
            <a:r>
              <a:rPr lang="en-US" sz="2400" b="1" dirty="0"/>
              <a:t>Experience / Age / Gender</a:t>
            </a:r>
          </a:p>
          <a:p>
            <a:r>
              <a:rPr lang="en-US" sz="2400" b="1" dirty="0"/>
              <a:t>In a Rush to Complete Survey (Not Built-in Class Time to Complete)</a:t>
            </a:r>
          </a:p>
          <a:p>
            <a:r>
              <a:rPr lang="en-US" sz="2400" b="1" dirty="0"/>
              <a:t>Had a Bad Morning at Home / Hotel that Day</a:t>
            </a:r>
          </a:p>
          <a:p>
            <a:r>
              <a:rPr lang="en-US" sz="2400" b="1" dirty="0"/>
              <a:t>Bad Traffic Day </a:t>
            </a:r>
          </a:p>
          <a:p>
            <a:r>
              <a:rPr lang="en-US" sz="2400" b="1" dirty="0"/>
              <a:t>Not Focused During the Course</a:t>
            </a:r>
          </a:p>
          <a:p>
            <a:r>
              <a:rPr lang="en-US" sz="2400" b="1" dirty="0"/>
              <a:t>Did Not Do the Required Work Throughout the Course</a:t>
            </a:r>
          </a:p>
          <a:p>
            <a:r>
              <a:rPr lang="en-US" sz="2400" b="1" dirty="0"/>
              <a:t>Relationship Issues at Home / Work</a:t>
            </a:r>
          </a:p>
          <a:p>
            <a:r>
              <a:rPr lang="en-US" sz="2400" b="1" dirty="0"/>
              <a:t>Past / Present Working / Personal Relationship with Instructor</a:t>
            </a:r>
          </a:p>
          <a:p>
            <a:r>
              <a:rPr lang="en-US" sz="2400" b="1" dirty="0"/>
              <a:t>Motivation or Lack Thereof  / Forced to Attend</a:t>
            </a:r>
          </a:p>
          <a:p>
            <a:r>
              <a:rPr lang="en-US" sz="2400" b="1" dirty="0"/>
              <a:t>Job Depends on Success of Course Understanding and Completion</a:t>
            </a:r>
          </a:p>
        </p:txBody>
      </p:sp>
    </p:spTree>
    <p:extLst>
      <p:ext uri="{BB962C8B-B14F-4D97-AF65-F5344CB8AC3E}">
        <p14:creationId xmlns:p14="http://schemas.microsoft.com/office/powerpoint/2010/main" val="60051559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974916" y="3050320"/>
            <a:ext cx="10800521" cy="2308324"/>
          </a:xfrm>
          <a:prstGeom prst="rect">
            <a:avLst/>
          </a:prstGeom>
        </p:spPr>
        <p:txBody>
          <a:bodyPr wrap="square">
            <a:spAutoFit/>
          </a:bodyPr>
          <a:lstStyle/>
          <a:p>
            <a:r>
              <a:rPr lang="en-US" sz="2400" dirty="0"/>
              <a:t>The answers customers provide are classified as follows:</a:t>
            </a:r>
          </a:p>
          <a:p>
            <a:r>
              <a:rPr lang="en-US" sz="2400" b="1" dirty="0"/>
              <a:t>0–6</a:t>
            </a:r>
            <a:r>
              <a:rPr lang="en-US" sz="2400" dirty="0"/>
              <a:t> = Detractors—unhappy customers who can hurt your brand through negative word-of-mouth</a:t>
            </a:r>
          </a:p>
          <a:p>
            <a:r>
              <a:rPr lang="en-US" sz="2400" b="1" dirty="0"/>
              <a:t>7–8</a:t>
            </a:r>
            <a:r>
              <a:rPr lang="en-US" sz="2400" dirty="0"/>
              <a:t> = Passives—satisfied but indifferent customers who could be swayed by the competition</a:t>
            </a:r>
          </a:p>
          <a:p>
            <a:r>
              <a:rPr lang="en-US" sz="2400" b="1" dirty="0"/>
              <a:t>9–10</a:t>
            </a:r>
            <a:r>
              <a:rPr lang="en-US" sz="2400" dirty="0"/>
              <a:t> = Promoters—loyal customers who will keep buying and referring others</a:t>
            </a:r>
          </a:p>
        </p:txBody>
      </p:sp>
      <p:sp>
        <p:nvSpPr>
          <p:cNvPr id="3" name="Rectangle 2">
            <a:extLst>
              <a:ext uri="{FF2B5EF4-FFF2-40B4-BE49-F238E27FC236}">
                <a16:creationId xmlns:a16="http://schemas.microsoft.com/office/drawing/2014/main" id="{ACDB5BF9-9268-4172-9345-C62238FCB6EF}"/>
              </a:ext>
            </a:extLst>
          </p:cNvPr>
          <p:cNvSpPr/>
          <p:nvPr/>
        </p:nvSpPr>
        <p:spPr>
          <a:xfrm>
            <a:off x="2413421" y="73559"/>
            <a:ext cx="7463966" cy="584775"/>
          </a:xfrm>
          <a:prstGeom prst="rect">
            <a:avLst/>
          </a:prstGeom>
        </p:spPr>
        <p:txBody>
          <a:bodyPr wrap="none">
            <a:spAutoFit/>
          </a:bodyPr>
          <a:lstStyle/>
          <a:p>
            <a:r>
              <a:rPr lang="en-US" sz="3200" b="1" dirty="0"/>
              <a:t>SurveyMonkey's Net Promoter Score (NPS)</a:t>
            </a:r>
          </a:p>
        </p:txBody>
      </p:sp>
      <p:pic>
        <p:nvPicPr>
          <p:cNvPr id="4" name="Picture 3">
            <a:extLst>
              <a:ext uri="{FF2B5EF4-FFF2-40B4-BE49-F238E27FC236}">
                <a16:creationId xmlns:a16="http://schemas.microsoft.com/office/drawing/2014/main" id="{69D8A3DD-AC53-4A21-80C5-B10F45CD0489}"/>
              </a:ext>
            </a:extLst>
          </p:cNvPr>
          <p:cNvPicPr>
            <a:picLocks noChangeAspect="1"/>
          </p:cNvPicPr>
          <p:nvPr/>
        </p:nvPicPr>
        <p:blipFill>
          <a:blip r:embed="rId4"/>
          <a:stretch>
            <a:fillRect/>
          </a:stretch>
        </p:blipFill>
        <p:spPr>
          <a:xfrm>
            <a:off x="974916" y="1031519"/>
            <a:ext cx="10242168" cy="1821338"/>
          </a:xfrm>
          <a:prstGeom prst="rect">
            <a:avLst/>
          </a:prstGeom>
          <a:ln>
            <a:solidFill>
              <a:schemeClr val="accent1"/>
            </a:solidFill>
          </a:ln>
        </p:spPr>
      </p:pic>
    </p:spTree>
    <p:extLst>
      <p:ext uri="{BB962C8B-B14F-4D97-AF65-F5344CB8AC3E}">
        <p14:creationId xmlns:p14="http://schemas.microsoft.com/office/powerpoint/2010/main" val="36575843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4755568" y="137594"/>
            <a:ext cx="2105833" cy="584775"/>
          </a:xfrm>
          <a:prstGeom prst="rect">
            <a:avLst/>
          </a:prstGeom>
        </p:spPr>
        <p:txBody>
          <a:bodyPr wrap="none">
            <a:spAutoFit/>
          </a:bodyPr>
          <a:lstStyle/>
          <a:p>
            <a:r>
              <a:rPr lang="en-US" sz="3200" b="1" dirty="0"/>
              <a:t>Likert Scale</a:t>
            </a:r>
          </a:p>
        </p:txBody>
      </p:sp>
      <p:sp>
        <p:nvSpPr>
          <p:cNvPr id="2" name="Rectangle 1">
            <a:extLst>
              <a:ext uri="{FF2B5EF4-FFF2-40B4-BE49-F238E27FC236}">
                <a16:creationId xmlns:a16="http://schemas.microsoft.com/office/drawing/2014/main" id="{CD356814-E191-40A5-9BFA-DBDD8A9ABBAB}"/>
              </a:ext>
            </a:extLst>
          </p:cNvPr>
          <p:cNvSpPr/>
          <p:nvPr/>
        </p:nvSpPr>
        <p:spPr>
          <a:xfrm>
            <a:off x="695740" y="1074510"/>
            <a:ext cx="10982914" cy="2308324"/>
          </a:xfrm>
          <a:prstGeom prst="rect">
            <a:avLst/>
          </a:prstGeom>
        </p:spPr>
        <p:txBody>
          <a:bodyPr wrap="square">
            <a:spAutoFit/>
          </a:bodyPr>
          <a:lstStyle/>
          <a:p>
            <a:r>
              <a:rPr lang="en-US" sz="2400" b="1" dirty="0"/>
              <a:t>I am satisfied with the investment my organization makes in training and education:</a:t>
            </a:r>
          </a:p>
          <a:p>
            <a:r>
              <a:rPr lang="en-US" sz="2400" b="1" dirty="0"/>
              <a:t>– Strongly disagree</a:t>
            </a:r>
            <a:br>
              <a:rPr lang="en-US" sz="2400" b="1" dirty="0"/>
            </a:br>
            <a:r>
              <a:rPr lang="en-US" sz="2400" b="1" dirty="0"/>
              <a:t>– Disagree</a:t>
            </a:r>
            <a:br>
              <a:rPr lang="en-US" sz="2400" b="1" dirty="0"/>
            </a:br>
            <a:r>
              <a:rPr lang="en-US" sz="2400" b="1" dirty="0"/>
              <a:t>– Neutral/Neither agree nor disagree</a:t>
            </a:r>
            <a:br>
              <a:rPr lang="en-US" sz="2400" b="1" dirty="0"/>
            </a:br>
            <a:r>
              <a:rPr lang="en-US" sz="2400" b="1" dirty="0"/>
              <a:t>– Agree</a:t>
            </a:r>
            <a:br>
              <a:rPr lang="en-US" sz="2400" b="1" dirty="0"/>
            </a:br>
            <a:r>
              <a:rPr lang="en-US" sz="2400" b="1" dirty="0"/>
              <a:t>– Strongly agree</a:t>
            </a:r>
          </a:p>
        </p:txBody>
      </p:sp>
      <p:sp>
        <p:nvSpPr>
          <p:cNvPr id="4" name="Rectangle 3">
            <a:extLst>
              <a:ext uri="{FF2B5EF4-FFF2-40B4-BE49-F238E27FC236}">
                <a16:creationId xmlns:a16="http://schemas.microsoft.com/office/drawing/2014/main" id="{B6BF4D47-5C70-4871-82D4-3B23F51F9CFC}"/>
              </a:ext>
            </a:extLst>
          </p:cNvPr>
          <p:cNvSpPr/>
          <p:nvPr/>
        </p:nvSpPr>
        <p:spPr>
          <a:xfrm>
            <a:off x="401053" y="4576591"/>
            <a:ext cx="11454063" cy="461665"/>
          </a:xfrm>
          <a:prstGeom prst="rect">
            <a:avLst/>
          </a:prstGeom>
        </p:spPr>
        <p:txBody>
          <a:bodyPr wrap="square">
            <a:spAutoFit/>
          </a:bodyPr>
          <a:lstStyle/>
          <a:p>
            <a:r>
              <a:rPr lang="en-US" sz="2400" b="1" dirty="0"/>
              <a:t>Likert Scale Keeps the Respondent Focused &amp; Happy with its Simple and Direct Language</a:t>
            </a:r>
          </a:p>
        </p:txBody>
      </p:sp>
    </p:spTree>
    <p:extLst>
      <p:ext uri="{BB962C8B-B14F-4D97-AF65-F5344CB8AC3E}">
        <p14:creationId xmlns:p14="http://schemas.microsoft.com/office/powerpoint/2010/main" val="11542157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17224</TotalTime>
  <Words>1821</Words>
  <Application>Microsoft Office PowerPoint</Application>
  <PresentationFormat>Widescreen</PresentationFormat>
  <Paragraphs>169</Paragraphs>
  <Slides>10</Slides>
  <Notes>10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10</vt:i4>
      </vt:variant>
    </vt:vector>
  </HeadingPairs>
  <TitlesOfParts>
    <vt:vector size="14" baseType="lpstr">
      <vt:lpstr>Arial</vt:lpstr>
      <vt:lpstr>Calibri</vt:lpstr>
      <vt:lpstr>Calibri Light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230</cp:revision>
  <dcterms:created xsi:type="dcterms:W3CDTF">2017-10-26T06:05:04Z</dcterms:created>
  <dcterms:modified xsi:type="dcterms:W3CDTF">2018-03-06T06:36:21Z</dcterms:modified>
</cp:coreProperties>
</file>

<file path=docProps/thumbnail.jpeg>
</file>